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0" r:id="rId1"/>
  </p:sldMasterIdLst>
  <p:notesMasterIdLst>
    <p:notesMasterId r:id="rId28"/>
  </p:notesMasterIdLst>
  <p:sldIdLst>
    <p:sldId id="256" r:id="rId2"/>
    <p:sldId id="277" r:id="rId3"/>
    <p:sldId id="257" r:id="rId4"/>
    <p:sldId id="266" r:id="rId5"/>
    <p:sldId id="280" r:id="rId6"/>
    <p:sldId id="281" r:id="rId7"/>
    <p:sldId id="258" r:id="rId8"/>
    <p:sldId id="259" r:id="rId9"/>
    <p:sldId id="267" r:id="rId10"/>
    <p:sldId id="268" r:id="rId11"/>
    <p:sldId id="296" r:id="rId12"/>
    <p:sldId id="294" r:id="rId13"/>
    <p:sldId id="269" r:id="rId14"/>
    <p:sldId id="270" r:id="rId15"/>
    <p:sldId id="292" r:id="rId16"/>
    <p:sldId id="271" r:id="rId17"/>
    <p:sldId id="285" r:id="rId18"/>
    <p:sldId id="276" r:id="rId19"/>
    <p:sldId id="274" r:id="rId20"/>
    <p:sldId id="295" r:id="rId21"/>
    <p:sldId id="282" r:id="rId22"/>
    <p:sldId id="287" r:id="rId23"/>
    <p:sldId id="297" r:id="rId24"/>
    <p:sldId id="298" r:id="rId25"/>
    <p:sldId id="299" r:id="rId26"/>
    <p:sldId id="28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94535" autoAdjust="0"/>
  </p:normalViewPr>
  <p:slideViewPr>
    <p:cSldViewPr snapToGrid="0">
      <p:cViewPr varScale="1">
        <p:scale>
          <a:sx n="109" d="100"/>
          <a:sy n="109" d="100"/>
        </p:scale>
        <p:origin x="38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1221D-31B9-4DFC-BB99-9AB748F910DF}" type="datetimeFigureOut">
              <a:rPr lang="hr-HR" smtClean="0"/>
              <a:t>02.12.2021.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82BD49-ECE7-4637-9A1C-D0E3B36E297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443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dirty="0" smtClean="0"/>
              <a:t>Jednakost- postupanje prema svim jednako</a:t>
            </a:r>
          </a:p>
          <a:p>
            <a:r>
              <a:rPr lang="hr-HR" dirty="0" smtClean="0"/>
              <a:t>Pravednost-</a:t>
            </a:r>
            <a:r>
              <a:rPr lang="hr-HR" baseline="0" dirty="0" smtClean="0"/>
              <a:t> budući da ne kreću svi s jednake pozicije, prilagoditi svakome što mu nedostaje da bude uspješan</a:t>
            </a: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82BD49-ECE7-4637-9A1C-D0E3B36E2973}" type="slidenum">
              <a:rPr lang="hr-HR" smtClean="0"/>
              <a:t>26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008499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0866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47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822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956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aglavlje sekcij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4031432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0734074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02416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582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914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797843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87DE6118-2437-4B30-8E3C-4D2BE6020583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052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7DE6118-2437-4B30-8E3C-4D2BE6020583}" type="datetimeFigureOut">
              <a:rPr lang="en-US" smtClean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9E57DC2-970A-4B3E-BB1C-7A09969E49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825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43678" y="2401171"/>
            <a:ext cx="8361229" cy="2098226"/>
          </a:xfrm>
        </p:spPr>
        <p:txBody>
          <a:bodyPr/>
          <a:lstStyle/>
          <a:p>
            <a:pPr algn="l"/>
            <a:r>
              <a:rPr lang="hr-HR" dirty="0" smtClean="0"/>
              <a:t>Učenici s teškoćama u razvoju</a:t>
            </a:r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Graditeljsko-geodetska škola Osijek</a:t>
            </a:r>
          </a:p>
          <a:p>
            <a:r>
              <a:rPr lang="hr-HR" dirty="0" smtClean="0"/>
              <a:t>2.12.2021.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5831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93241" y="1898074"/>
            <a:ext cx="10344577" cy="50707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3200" dirty="0"/>
              <a:t>S</a:t>
            </a:r>
            <a:r>
              <a:rPr lang="hr-HR" sz="3200" dirty="0" smtClean="0"/>
              <a:t>tručni </a:t>
            </a:r>
            <a:r>
              <a:rPr lang="hr-HR" sz="3200" dirty="0"/>
              <a:t>suradnici i nastavnici srednje škole kada procijene da postoji potreba predlažu Stručnom povjerenstvu Ureda utvrđivanje primjerenog programa obrazovanja ili ukidanje rješenja o primjerenom programu </a:t>
            </a:r>
            <a:r>
              <a:rPr lang="hr-HR" sz="3200" dirty="0" smtClean="0"/>
              <a:t>obrazovanja.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3204866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068346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Popis Učenika s teškoćama, RJEŠENJA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svaki predmetni nastavnik za razred u kojem predaje može pronaći u e-Dnevniku 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i="1" dirty="0" smtClean="0"/>
              <a:t>  Odabrati razred               Pregled rada </a:t>
            </a:r>
            <a:r>
              <a:rPr lang="hr-HR" dirty="0"/>
              <a:t> </a:t>
            </a:r>
            <a:r>
              <a:rPr lang="hr-HR" dirty="0" smtClean="0"/>
              <a:t>                   </a:t>
            </a:r>
            <a:r>
              <a:rPr lang="hr-HR" i="1" dirty="0" smtClean="0"/>
              <a:t>Primjereni </a:t>
            </a:r>
            <a:r>
              <a:rPr lang="hr-HR" i="1" dirty="0"/>
              <a:t>oblici pomoći za učenike s </a:t>
            </a:r>
            <a:r>
              <a:rPr lang="hr-HR" i="1" dirty="0" smtClean="0"/>
              <a:t>teškoćama</a:t>
            </a:r>
            <a:endParaRPr lang="hr-HR" dirty="0"/>
          </a:p>
        </p:txBody>
      </p:sp>
      <p:sp>
        <p:nvSpPr>
          <p:cNvPr id="4" name="Strelica udesno 3"/>
          <p:cNvSpPr/>
          <p:nvPr/>
        </p:nvSpPr>
        <p:spPr>
          <a:xfrm>
            <a:off x="3217984" y="3261945"/>
            <a:ext cx="571501" cy="2110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Strelica udesno 4"/>
          <p:cNvSpPr/>
          <p:nvPr/>
        </p:nvSpPr>
        <p:spPr>
          <a:xfrm>
            <a:off x="5735754" y="3261946"/>
            <a:ext cx="597877" cy="2110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50647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477107" y="1006639"/>
            <a:ext cx="10955216" cy="2264100"/>
          </a:xfrm>
        </p:spPr>
        <p:txBody>
          <a:bodyPr>
            <a:normAutofit/>
          </a:bodyPr>
          <a:lstStyle/>
          <a:p>
            <a:r>
              <a:rPr lang="hr-HR" sz="2400" dirty="0" smtClean="0"/>
              <a:t>e-DNEVNIK            pregled rada          primjereni oblici pomoći za učenike s teškoćama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87114" cy="4070837"/>
          </a:xfrm>
        </p:spPr>
        <p:txBody>
          <a:bodyPr/>
          <a:lstStyle/>
          <a:p>
            <a:r>
              <a:rPr lang="hr-HR" dirty="0" smtClean="0"/>
              <a:t>u e-Dnevniku nalazi se popis učenika s teškoćama u razvoju s istaknutim primjerenim programom obrazovanja i predloženim oblicima </a:t>
            </a:r>
            <a:r>
              <a:rPr lang="hr-HR" dirty="0"/>
              <a:t>podrške i prilagodbe pristupa učenja i poučavanja</a:t>
            </a:r>
          </a:p>
        </p:txBody>
      </p:sp>
      <p:sp>
        <p:nvSpPr>
          <p:cNvPr id="4" name="Strelica udesno 3"/>
          <p:cNvSpPr/>
          <p:nvPr/>
        </p:nvSpPr>
        <p:spPr>
          <a:xfrm>
            <a:off x="3165231" y="993287"/>
            <a:ext cx="677007" cy="3780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Strelica udesno 4"/>
          <p:cNvSpPr/>
          <p:nvPr/>
        </p:nvSpPr>
        <p:spPr>
          <a:xfrm>
            <a:off x="6094654" y="1019583"/>
            <a:ext cx="677007" cy="3780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051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i="1" dirty="0"/>
              <a:t>Redoviti program uz individualizirane postupke</a:t>
            </a:r>
            <a:br>
              <a:rPr lang="hr-HR" i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571999"/>
          </a:xfrm>
        </p:spPr>
        <p:txBody>
          <a:bodyPr>
            <a:normAutofit/>
          </a:bodyPr>
          <a:lstStyle/>
          <a:p>
            <a:pPr fontAlgn="base"/>
            <a:r>
              <a:rPr lang="hr-HR" sz="2800" dirty="0" smtClean="0"/>
              <a:t>Redoviti </a:t>
            </a:r>
            <a:r>
              <a:rPr lang="hr-HR" sz="2800" dirty="0"/>
              <a:t>program uz individualizirane postupke određuje se učenicima koji s obzirom na vrstu teškoće mogu svladavati redoviti nastavni plan i program/kurikulum bez sadržajnog ograničavanja, ali su im zbog specifičnosti u funkcioniranju potrebni individualizirani postupci u radu</a:t>
            </a:r>
            <a:r>
              <a:rPr lang="hr-HR" sz="2800" dirty="0" smtClean="0"/>
              <a:t>.</a:t>
            </a:r>
          </a:p>
          <a:p>
            <a:pPr fontAlgn="base"/>
            <a:endParaRPr lang="hr-HR" sz="2800" dirty="0"/>
          </a:p>
          <a:p>
            <a:pPr marL="0" indent="0">
              <a:buNone/>
            </a:pP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75644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i="1" dirty="0"/>
              <a:t>Redoviti program uz individualizirane </a:t>
            </a:r>
            <a:r>
              <a:rPr lang="hr-HR" i="1" dirty="0" smtClean="0"/>
              <a:t>postupke (1)</a:t>
            </a:r>
            <a:r>
              <a:rPr lang="hr-HR" i="1" dirty="0"/>
              <a:t/>
            </a:r>
            <a:br>
              <a:rPr lang="hr-HR" i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1678" y="2286001"/>
            <a:ext cx="10384062" cy="4571999"/>
          </a:xfrm>
        </p:spPr>
        <p:txBody>
          <a:bodyPr>
            <a:normAutofit/>
          </a:bodyPr>
          <a:lstStyle/>
          <a:p>
            <a:endParaRPr lang="hr-HR" sz="2400" dirty="0" smtClean="0"/>
          </a:p>
          <a:p>
            <a:endParaRPr lang="hr-HR" sz="2400" dirty="0"/>
          </a:p>
          <a:p>
            <a:r>
              <a:rPr lang="hr-HR" sz="2400" dirty="0" smtClean="0"/>
              <a:t>kao pisani dokument izrađuje se u okviru redovitog godišnjeg planiranja tako da se u godišnjem planu navedu planirani oblici podrške i prilagodbe pristupa učenja i poučavanja te vrednovanja koji će se primjenjivati za određenog učenika u određenom predmetu (prilagodba poučavanja, tempa učenja, okruženja, materijala, pomagala i sredstava)</a:t>
            </a:r>
          </a:p>
          <a:p>
            <a:pPr marL="0" indent="0">
              <a:buNone/>
            </a:pPr>
            <a:endParaRPr lang="hr-HR" sz="2400" dirty="0"/>
          </a:p>
          <a:p>
            <a:pPr marL="0" indent="0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03999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 pravilnika</a:t>
            </a:r>
            <a:endParaRPr lang="hr-HR" dirty="0"/>
          </a:p>
        </p:txBody>
      </p:sp>
      <p:sp>
        <p:nvSpPr>
          <p:cNvPr id="6" name="Rezervirano mjesto sadržaja 5"/>
          <p:cNvSpPr>
            <a:spLocks noGrp="1"/>
          </p:cNvSpPr>
          <p:nvPr>
            <p:ph idx="1"/>
          </p:nvPr>
        </p:nvSpPr>
        <p:spPr>
          <a:xfrm>
            <a:off x="1251677" y="2286001"/>
            <a:ext cx="10327791" cy="4053253"/>
          </a:xfrm>
        </p:spPr>
        <p:txBody>
          <a:bodyPr/>
          <a:lstStyle/>
          <a:p>
            <a:r>
              <a:rPr lang="hr-HR" i="1" dirty="0"/>
              <a:t>(3) Individualizirani postupci mogu biti iz jednog, više ili svih predmeta te za svakoga pojedinog učenika iz stavka 2. ovog članka trebaju biti razrađeni kao pisani dokument, a izrađuju ga učitelji/nastavnici u suradnji sa stručnim suradnicima škole te su ga dužni dati na uvid roditelju/skrbniku učenika tijekom prve polovice polugodišta.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9891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i="1" dirty="0" smtClean="0"/>
              <a:t>REDOVITI PROGRAM UZ PRILAGODBU SADRŽAJA I INDIVIDUALIZIRANE POSTUPKE</a:t>
            </a:r>
            <a:endParaRPr lang="hr-HR" i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170217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pPr fontAlgn="base"/>
            <a:r>
              <a:rPr lang="hr-HR" dirty="0"/>
              <a:t>Redoviti program uz prilagodbu sadržaja i individualizirane postupke određuje se učenicima koji s obzirom na vrstu teškoće ne mogu svladavati nastavni plan i program/kurikulum bez </a:t>
            </a:r>
            <a:r>
              <a:rPr lang="hr-HR" b="1" dirty="0"/>
              <a:t>sadržajnog ograničavanja </a:t>
            </a:r>
            <a:r>
              <a:rPr lang="hr-HR" dirty="0"/>
              <a:t>te im je zbog specifičnosti u funkcioniranju potreban individualizirani pristup u radu i sadržajna prilagodba</a:t>
            </a:r>
            <a:r>
              <a:rPr lang="hr-HR" dirty="0" smtClean="0"/>
              <a:t>.</a:t>
            </a:r>
          </a:p>
          <a:p>
            <a:pPr fontAlgn="base"/>
            <a:endParaRPr lang="hr-HR" dirty="0"/>
          </a:p>
          <a:p>
            <a:pPr fontAlgn="base"/>
            <a:r>
              <a:rPr lang="hr-HR" dirty="0" smtClean="0"/>
              <a:t>Redoviti </a:t>
            </a:r>
            <a:r>
              <a:rPr lang="hr-HR" dirty="0"/>
              <a:t>program uz prilagodbu sadržaja i individualizirane postupke je redoviti program koji se sadržajno i metodički prilagođava učeniku</a:t>
            </a:r>
            <a:r>
              <a:rPr lang="hr-HR" dirty="0" smtClean="0"/>
              <a:t>.</a:t>
            </a:r>
          </a:p>
          <a:p>
            <a:endParaRPr lang="hr-HR" dirty="0"/>
          </a:p>
          <a:p>
            <a:r>
              <a:rPr lang="hr-HR" dirty="0" smtClean="0"/>
              <a:t>Izrađuje se individualizirani kurikulum za svakog učenika (IK)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1201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1678" y="329631"/>
            <a:ext cx="10178322" cy="1492132"/>
          </a:xfrm>
        </p:spPr>
        <p:txBody>
          <a:bodyPr>
            <a:normAutofit/>
          </a:bodyPr>
          <a:lstStyle/>
          <a:p>
            <a:r>
              <a:rPr lang="hr-HR" sz="2400" dirty="0" smtClean="0"/>
              <a:t>Razrednici              </a:t>
            </a:r>
            <a:r>
              <a:rPr lang="hr-HR" sz="2400" i="1" dirty="0" smtClean="0"/>
              <a:t>e-</a:t>
            </a:r>
            <a:r>
              <a:rPr lang="hr-HR" sz="2400" i="1" dirty="0" err="1" smtClean="0"/>
              <a:t>DnevNik</a:t>
            </a:r>
            <a:r>
              <a:rPr lang="hr-HR" sz="2400" i="1" dirty="0" smtClean="0"/>
              <a:t/>
            </a:r>
            <a:br>
              <a:rPr lang="hr-HR" sz="2400" i="1" dirty="0" smtClean="0"/>
            </a:br>
            <a:r>
              <a:rPr lang="hr-HR" sz="2400" i="1" dirty="0"/>
              <a:t/>
            </a:r>
            <a:br>
              <a:rPr lang="hr-HR" sz="2400" i="1" dirty="0"/>
            </a:br>
            <a:r>
              <a:rPr lang="hr-HR" sz="2400" i="1" dirty="0" smtClean="0"/>
              <a:t>(redoviti program uz </a:t>
            </a:r>
            <a:r>
              <a:rPr lang="hr-HR" sz="2400" i="1" dirty="0" err="1" smtClean="0"/>
              <a:t>prilagobu</a:t>
            </a:r>
            <a:r>
              <a:rPr lang="hr-HR" sz="2400" i="1" dirty="0" smtClean="0"/>
              <a:t> sadržaja i </a:t>
            </a:r>
            <a:r>
              <a:rPr lang="hr-HR" sz="2400" i="1" dirty="0" err="1" smtClean="0"/>
              <a:t>ind.postupke</a:t>
            </a:r>
            <a:r>
              <a:rPr lang="hr-HR" sz="2400" i="1" dirty="0"/>
              <a:t>)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1678" y="2505808"/>
            <a:ext cx="10477260" cy="4352191"/>
          </a:xfrm>
        </p:spPr>
        <p:txBody>
          <a:bodyPr/>
          <a:lstStyle/>
          <a:p>
            <a:r>
              <a:rPr lang="hr-HR" dirty="0" smtClean="0"/>
              <a:t>Administracija učenika</a:t>
            </a:r>
          </a:p>
          <a:p>
            <a:endParaRPr lang="hr-HR" dirty="0" smtClean="0"/>
          </a:p>
          <a:p>
            <a:r>
              <a:rPr lang="hr-HR" dirty="0" smtClean="0"/>
              <a:t>Predmeti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Promijeni status prilagodbe sadržaja</a:t>
            </a:r>
            <a:endParaRPr lang="hr-HR" dirty="0"/>
          </a:p>
        </p:txBody>
      </p:sp>
      <p:sp>
        <p:nvSpPr>
          <p:cNvPr id="4" name="Strelica udesno 3"/>
          <p:cNvSpPr/>
          <p:nvPr/>
        </p:nvSpPr>
        <p:spPr>
          <a:xfrm>
            <a:off x="3094893" y="329631"/>
            <a:ext cx="940777" cy="3385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Strelica dolje 4"/>
          <p:cNvSpPr/>
          <p:nvPr/>
        </p:nvSpPr>
        <p:spPr>
          <a:xfrm>
            <a:off x="2259623" y="3033346"/>
            <a:ext cx="483577" cy="24618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Strelica dolje 5"/>
          <p:cNvSpPr/>
          <p:nvPr/>
        </p:nvSpPr>
        <p:spPr>
          <a:xfrm>
            <a:off x="2259623" y="3873898"/>
            <a:ext cx="545123" cy="29893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69190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iz pravilnika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i="1" dirty="0"/>
              <a:t>Članak (4) Redoviti program uz prilagodbu sadržaja i individualizirane postupke može biti iz jednog, više ili svih predmeta, a izrađuju ga kao pisani dokument učitelji/nastavnici za svaki pojedini nastavni predmet u suradnji sa stručnim suradnicima škole te su ga dužni dati na uvid roditelju/skrbniku učenika tijekom prve polovice polugodišta.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3581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43890" y="1468582"/>
            <a:ext cx="10238508" cy="4710544"/>
          </a:xfrm>
        </p:spPr>
        <p:txBody>
          <a:bodyPr>
            <a:normAutofit/>
          </a:bodyPr>
          <a:lstStyle/>
          <a:p>
            <a:r>
              <a:rPr lang="hr-HR" sz="2800" dirty="0" smtClean="0"/>
              <a:t>Kontinuirano praćenje uspješnosti provedbe IK-a i dorada prema potrebi</a:t>
            </a:r>
          </a:p>
          <a:p>
            <a:pPr marL="0" indent="0">
              <a:buNone/>
            </a:pPr>
            <a:r>
              <a:rPr lang="hr-HR" sz="2800" dirty="0" smtClean="0"/>
              <a:t> (</a:t>
            </a:r>
            <a:r>
              <a:rPr lang="hr-HR" sz="2800" dirty="0" smtClean="0">
                <a:solidFill>
                  <a:srgbClr val="FF0000"/>
                </a:solidFill>
              </a:rPr>
              <a:t>nakon tematske jedinice/cjeline unijeti u bilješku u e-Dnevnik </a:t>
            </a:r>
            <a:r>
              <a:rPr lang="hr-HR" sz="2800" dirty="0" smtClean="0"/>
              <a:t>IMENIK_ IME UČENIKA_PREDMET_PRILAGODBE SADRŽAJA)</a:t>
            </a:r>
          </a:p>
          <a:p>
            <a:endParaRPr lang="hr-HR" sz="2800" dirty="0" smtClean="0"/>
          </a:p>
          <a:p>
            <a:r>
              <a:rPr lang="hr-HR" sz="2800" dirty="0" smtClean="0"/>
              <a:t>U uobičajenim stručno-metodičkim pripremama za nastavu nastavnici navode specifičnosti vezane uz pojedine učenike - NE ZASEBNE PRIPREME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78872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svako Dijete u školi- sigurno i uspješno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1678" y="2286001"/>
            <a:ext cx="10178322" cy="4172988"/>
          </a:xfrm>
        </p:spPr>
        <p:txBody>
          <a:bodyPr/>
          <a:lstStyle/>
          <a:p>
            <a:r>
              <a:rPr lang="hr-HR" dirty="0" smtClean="0"/>
              <a:t>„drugačiji”</a:t>
            </a:r>
          </a:p>
          <a:p>
            <a:r>
              <a:rPr lang="hr-HR" dirty="0" smtClean="0"/>
              <a:t>meta zadirkivanja, fizičkih napada, isključivanja</a:t>
            </a:r>
          </a:p>
          <a:p>
            <a:r>
              <a:rPr lang="hr-HR" dirty="0" smtClean="0"/>
              <a:t>pravovremeno reagiranje!</a:t>
            </a:r>
          </a:p>
        </p:txBody>
      </p:sp>
    </p:spTree>
    <p:extLst>
      <p:ext uri="{BB962C8B-B14F-4D97-AF65-F5344CB8AC3E}">
        <p14:creationId xmlns:p14="http://schemas.microsoft.com/office/powerpoint/2010/main" val="3811281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Rezervirano mjesto sadržaja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14087" r="-1842" b="3603"/>
          <a:stretch/>
        </p:blipFill>
        <p:spPr>
          <a:xfrm>
            <a:off x="911074" y="1162759"/>
            <a:ext cx="11028323" cy="4463845"/>
          </a:xfrm>
        </p:spPr>
      </p:pic>
    </p:spTree>
    <p:extLst>
      <p:ext uri="{BB962C8B-B14F-4D97-AF65-F5344CB8AC3E}">
        <p14:creationId xmlns:p14="http://schemas.microsoft.com/office/powerpoint/2010/main" val="187358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1677" y="382385"/>
            <a:ext cx="10275037" cy="1569507"/>
          </a:xfrm>
        </p:spPr>
        <p:txBody>
          <a:bodyPr>
            <a:normAutofit fontScale="90000"/>
          </a:bodyPr>
          <a:lstStyle/>
          <a:p>
            <a:r>
              <a:rPr lang="hr-HR" sz="2400" dirty="0"/>
              <a:t>Vrednovanje postignute razine ostvarenosti odgojno-obrazovnih ishoda, kompetencija učenika s teškoćama </a:t>
            </a: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1200" dirty="0" smtClean="0"/>
              <a:t>(PRAVILNIK </a:t>
            </a:r>
            <a:r>
              <a:rPr lang="hr-HR" sz="1200" dirty="0"/>
              <a:t>O NAČINIMA, POSTUPCIMA I ELEMENTIMA VREDNOVANJA UČENIKA U OSNOVNOJ I SREDNJOJ </a:t>
            </a:r>
            <a:r>
              <a:rPr lang="hr-HR" sz="1200" dirty="0" smtClean="0"/>
              <a:t>ŠKOLI 82/2019)</a:t>
            </a:r>
            <a:r>
              <a:rPr lang="hr-HR" sz="2400" dirty="0" smtClean="0"/>
              <a:t/>
            </a:r>
            <a:br>
              <a:rPr lang="hr-HR" sz="2400" dirty="0" smtClean="0"/>
            </a:b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2662" y="2083777"/>
            <a:ext cx="10339753" cy="4123591"/>
          </a:xfrm>
        </p:spPr>
        <p:txBody>
          <a:bodyPr>
            <a:normAutofit fontScale="77500" lnSpcReduction="20000"/>
          </a:bodyPr>
          <a:lstStyle/>
          <a:p>
            <a:r>
              <a:rPr lang="hr-HR" dirty="0" smtClean="0"/>
              <a:t>(</a:t>
            </a:r>
            <a:r>
              <a:rPr lang="hr-HR" dirty="0"/>
              <a:t>1) Kod učenika s teškoćama treba vrednovati njegov odnos prema radu i postavljenim zadacima te odgojnim vrijednostima.</a:t>
            </a:r>
          </a:p>
          <a:p>
            <a:r>
              <a:rPr lang="hr-HR" dirty="0"/>
              <a:t>(2) Metode, načine i postupke vrednovanja učenika s teškoćama, koji savladavaju individualne programe i posebne kurikulume uključujući i vladanje, učitelji/nastavnici trebaju primjeriti teškoći i osobnosti učenika.</a:t>
            </a:r>
          </a:p>
          <a:p>
            <a:r>
              <a:rPr lang="hr-HR" dirty="0"/>
              <a:t>(3) Vrednovanje valja usmjeriti na poticanje učenika na aktivno sudjelovanje u nastavi i izvannastavnim aktivnostima, razvijati njegovo samopouzdanje i osjećaj napredovanja kako bi kvalitetno iskoristio očuvane sposobnosti i razvio nove.</a:t>
            </a:r>
          </a:p>
          <a:p>
            <a:r>
              <a:rPr lang="hr-HR" dirty="0"/>
              <a:t>(4) Metode, načini i postupci vrednovanja trebaju biti u skladu s preporukama stručnoga tima za pojedino područje, primjereni stupnju i vrsti teškoće te jasni svim sudionicima u procesu vrednovanja.</a:t>
            </a:r>
          </a:p>
          <a:p>
            <a:r>
              <a:rPr lang="hr-HR" dirty="0"/>
              <a:t>(5) Razinu razvijenosti kompetencija učenika treba provjeravati oblikom u kojemu mu njegova teškoća najmanje smeta i u kojemu se najbolje može izraziti. Pogreške nastale zbog teškoće moraju se ispraviti, ali ne smiju utjecati na cjelokupno vrednovanje rada, tj. na ocjenu. Ocjenu treba popratiti opisno.</a:t>
            </a:r>
          </a:p>
          <a:p>
            <a:r>
              <a:rPr lang="hr-HR" dirty="0"/>
              <a:t>(6) Ako učenik ima izražene teškoće u glasovno-govornoj komunikaciji, može mu se omogućiti provjeravanje u pisanome obliku u dogovoru s predmetnim učiteljem i stručnim timom škole.</a:t>
            </a:r>
          </a:p>
          <a:p>
            <a:r>
              <a:rPr lang="hr-HR" dirty="0"/>
              <a:t>(7) Ako učenik ima izražene teškoće u pisanoj komunikaciji, učeniku treba omogućiti provjeravanje u usmenome obliku u dogovoru s predmetnim učiteljem i stručnim timom škole.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49590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Suradnja s roditeljima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1677" y="2286001"/>
            <a:ext cx="10257453" cy="4149968"/>
          </a:xfrm>
        </p:spPr>
        <p:txBody>
          <a:bodyPr/>
          <a:lstStyle/>
          <a:p>
            <a:r>
              <a:rPr lang="hr-HR" dirty="0" smtClean="0"/>
              <a:t>RAZREDNIK - </a:t>
            </a:r>
            <a:r>
              <a:rPr lang="hr-HR" dirty="0"/>
              <a:t>kontaktira </a:t>
            </a:r>
            <a:r>
              <a:rPr lang="hr-HR" dirty="0" smtClean="0"/>
              <a:t>roditelja i dogovara </a:t>
            </a:r>
            <a:r>
              <a:rPr lang="hr-HR" dirty="0"/>
              <a:t>individualni razgovor - unaprijed dogovoreni termin s razrednikom, roditeljem i stručnim suradnikom</a:t>
            </a:r>
          </a:p>
          <a:p>
            <a:endParaRPr lang="hr-HR" dirty="0"/>
          </a:p>
          <a:p>
            <a:r>
              <a:rPr lang="hr-HR" dirty="0" smtClean="0"/>
              <a:t>RAZREDNIK - u zapisnike - bilješka s datumom - roditelju dani na uvid dokumenti</a:t>
            </a:r>
            <a:endParaRPr lang="hr-HR" dirty="0"/>
          </a:p>
          <a:p>
            <a:endParaRPr lang="hr-HR" dirty="0" smtClean="0"/>
          </a:p>
          <a:p>
            <a:r>
              <a:rPr lang="hr-HR" dirty="0" smtClean="0"/>
              <a:t>ukoliko postoji potreba za individualnim razgovorom s predmetnim nastavnikom, roditelj ima mogućnost informiranja u vrijeme informativnih razgovora predmetnih nastavnika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150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Rezervirano mjesto sadržaja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19" y="87923"/>
            <a:ext cx="11683887" cy="6576646"/>
          </a:xfrm>
        </p:spPr>
      </p:pic>
    </p:spTree>
    <p:extLst>
      <p:ext uri="{BB962C8B-B14F-4D97-AF65-F5344CB8AC3E}">
        <p14:creationId xmlns:p14="http://schemas.microsoft.com/office/powerpoint/2010/main" val="300604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485" y="32494"/>
            <a:ext cx="8273562" cy="6825506"/>
          </a:xfrm>
        </p:spPr>
      </p:pic>
    </p:spTree>
    <p:extLst>
      <p:ext uri="{BB962C8B-B14F-4D97-AF65-F5344CB8AC3E}">
        <p14:creationId xmlns:p14="http://schemas.microsoft.com/office/powerpoint/2010/main" val="31845695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623" y="126703"/>
            <a:ext cx="9569199" cy="6529074"/>
          </a:xfrm>
        </p:spPr>
      </p:pic>
    </p:spTree>
    <p:extLst>
      <p:ext uri="{BB962C8B-B14F-4D97-AF65-F5344CB8AC3E}">
        <p14:creationId xmlns:p14="http://schemas.microsoft.com/office/powerpoint/2010/main" val="18600492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31970" y="399968"/>
            <a:ext cx="10442091" cy="1560715"/>
          </a:xfrm>
        </p:spPr>
        <p:txBody>
          <a:bodyPr/>
          <a:lstStyle/>
          <a:p>
            <a:r>
              <a:rPr lang="hr-HR" dirty="0" smtClean="0"/>
              <a:t>Jednakost     -    PRAVEDNOST</a:t>
            </a:r>
            <a:endParaRPr lang="hr-HR" dirty="0"/>
          </a:p>
        </p:txBody>
      </p:sp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208" y="2159517"/>
            <a:ext cx="7376745" cy="4077664"/>
          </a:xfrm>
        </p:spPr>
      </p:pic>
    </p:spTree>
    <p:extLst>
      <p:ext uri="{BB962C8B-B14F-4D97-AF65-F5344CB8AC3E}">
        <p14:creationId xmlns:p14="http://schemas.microsoft.com/office/powerpoint/2010/main" val="248155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Tko su učenici s teškoćama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Zakon o odgoju i obrazovanju čl.65</a:t>
            </a:r>
            <a:endParaRPr lang="pl-PL" dirty="0"/>
          </a:p>
          <a:p>
            <a:r>
              <a:rPr lang="hr-HR" b="1" dirty="0" smtClean="0"/>
              <a:t>A. učenici s teškoćama u </a:t>
            </a:r>
            <a:r>
              <a:rPr lang="hr-HR" b="1" dirty="0"/>
              <a:t>razvoju,</a:t>
            </a:r>
            <a:endParaRPr lang="hr-HR" dirty="0"/>
          </a:p>
          <a:p>
            <a:r>
              <a:rPr lang="hr-HR" b="1" dirty="0" smtClean="0"/>
              <a:t>B. učenici s teškoćama u </a:t>
            </a:r>
            <a:r>
              <a:rPr lang="hr-HR" b="1" dirty="0"/>
              <a:t>učenju, </a:t>
            </a:r>
            <a:r>
              <a:rPr lang="hr-HR" b="1" dirty="0" smtClean="0"/>
              <a:t>problemima u ponašanju i emocionalnim problemima</a:t>
            </a:r>
            <a:endParaRPr lang="hr-HR" dirty="0"/>
          </a:p>
          <a:p>
            <a:r>
              <a:rPr lang="hr-HR" b="1" dirty="0" smtClean="0"/>
              <a:t>C. učenici s teškoćama uvjetovanim odgojnim</a:t>
            </a:r>
            <a:r>
              <a:rPr lang="hr-HR" b="1" dirty="0"/>
              <a:t>, socijalnim, ekonomskim, </a:t>
            </a:r>
            <a:r>
              <a:rPr lang="hr-HR" b="1" dirty="0" smtClean="0"/>
              <a:t>kulturalnim i jezičnim čimbenicima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3339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1679" y="382385"/>
            <a:ext cx="9949722" cy="734238"/>
          </a:xfrm>
        </p:spPr>
        <p:txBody>
          <a:bodyPr>
            <a:normAutofit fontScale="90000"/>
          </a:bodyPr>
          <a:lstStyle/>
          <a:p>
            <a:r>
              <a:rPr lang="hr-HR" sz="2400" dirty="0" smtClean="0"/>
              <a:t>A. učenici </a:t>
            </a:r>
            <a:r>
              <a:rPr lang="hr-HR" sz="2400" dirty="0"/>
              <a:t>s </a:t>
            </a:r>
            <a:r>
              <a:rPr lang="hr-HR" sz="2400" dirty="0" smtClean="0"/>
              <a:t>teškoćama U RAZVOJU</a:t>
            </a:r>
            <a:br>
              <a:rPr lang="hr-HR" sz="2400" dirty="0" smtClean="0"/>
            </a:br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/>
              <a:t> 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58794" y="1745139"/>
            <a:ext cx="10335491" cy="4641272"/>
          </a:xfrm>
        </p:spPr>
        <p:txBody>
          <a:bodyPr>
            <a:normAutofit/>
          </a:bodyPr>
          <a:lstStyle/>
          <a:p>
            <a:pPr fontAlgn="base"/>
            <a:r>
              <a:rPr lang="hr-HR" sz="2400" dirty="0"/>
              <a:t>u</a:t>
            </a:r>
            <a:r>
              <a:rPr lang="hr-HR" sz="2400" dirty="0" smtClean="0"/>
              <a:t>čenik </a:t>
            </a:r>
            <a:r>
              <a:rPr lang="hr-HR" sz="2400" dirty="0"/>
              <a:t>s teškoćama u razvoju </a:t>
            </a:r>
            <a:r>
              <a:rPr lang="hr-HR" sz="2400" dirty="0" smtClean="0"/>
              <a:t>je </a:t>
            </a:r>
            <a:r>
              <a:rPr lang="hr-HR" sz="2400" dirty="0"/>
              <a:t>učenik čije sposobnosti u međudjelovanju s čimbenicima iz okoline ograničavaju njegovo puno, učinkovito i ravnopravno sudjelovanje u odgojno-obrazovnom procesu s ostalim učenicima, a proizlaze iz</a:t>
            </a:r>
            <a:r>
              <a:rPr lang="hr-HR" sz="2400" dirty="0" smtClean="0"/>
              <a:t>:</a:t>
            </a:r>
          </a:p>
          <a:p>
            <a:pPr fontAlgn="base"/>
            <a:endParaRPr lang="hr-HR" sz="2400" dirty="0"/>
          </a:p>
          <a:p>
            <a:pPr marL="0" indent="0" fontAlgn="base">
              <a:buNone/>
            </a:pPr>
            <a:r>
              <a:rPr lang="hr-HR" sz="2400" dirty="0"/>
              <a:t>– tjelesnih, mentalnih, intelektualnih, osjetilnih oštećenja i poremećaja </a:t>
            </a:r>
            <a:r>
              <a:rPr lang="hr-HR" sz="2400" dirty="0" smtClean="0"/>
              <a:t>funkcija</a:t>
            </a:r>
            <a:endParaRPr lang="hr-HR" sz="2400" dirty="0"/>
          </a:p>
          <a:p>
            <a:pPr marL="0" indent="0" fontAlgn="base">
              <a:buNone/>
            </a:pPr>
            <a:r>
              <a:rPr lang="hr-HR" sz="2400" dirty="0"/>
              <a:t>– kombinacije više vrsta gore navedenih oštećenja i </a:t>
            </a:r>
            <a:r>
              <a:rPr lang="hr-HR" sz="2400" dirty="0" smtClean="0"/>
              <a:t>poremećaja</a:t>
            </a:r>
            <a:endParaRPr lang="hr-HR" sz="2400" dirty="0"/>
          </a:p>
          <a:p>
            <a:pPr marL="0" indent="0">
              <a:buNone/>
            </a:pP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41537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9263922" cy="523223"/>
          </a:xfrm>
        </p:spPr>
        <p:txBody>
          <a:bodyPr>
            <a:normAutofit fontScale="90000"/>
          </a:bodyPr>
          <a:lstStyle/>
          <a:p>
            <a:pPr fontAlgn="base"/>
            <a:r>
              <a:rPr lang="hr-HR" sz="2700" b="1" dirty="0"/>
              <a:t>B. učenici sa specifičnim teškoćama </a:t>
            </a:r>
            <a:r>
              <a:rPr lang="hr-HR" sz="2700" b="1" dirty="0">
                <a:solidFill>
                  <a:srgbClr val="FF0000"/>
                </a:solidFill>
              </a:rPr>
              <a:t>u učenju </a:t>
            </a:r>
            <a:r>
              <a:rPr lang="hr-HR" sz="2700" b="1" dirty="0"/>
              <a:t>i/ili problemima u ponašanju i/ili emocionalnim </a:t>
            </a:r>
            <a:r>
              <a:rPr lang="hr-HR" sz="2700" b="1" dirty="0" smtClean="0"/>
              <a:t>problemima</a:t>
            </a:r>
            <a:r>
              <a:rPr lang="hr-HR" dirty="0"/>
              <a:t/>
            </a:r>
            <a:br>
              <a:rPr lang="hr-HR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1678" y="2286001"/>
            <a:ext cx="10222284" cy="4334607"/>
          </a:xfrm>
        </p:spPr>
        <p:txBody>
          <a:bodyPr/>
          <a:lstStyle/>
          <a:p>
            <a:r>
              <a:rPr lang="hr-HR" dirty="0" smtClean="0"/>
              <a:t>učenici koji </a:t>
            </a:r>
            <a:r>
              <a:rPr lang="hr-HR" dirty="0"/>
              <a:t>trebaju odgojno-obrazovnu podršku zbog različitih problema koji prije svega proizlaze iz međudjelovanja učenika i odgojno-obrazovnog okruženja te koji ograničuju mogućnosti njihova </a:t>
            </a:r>
            <a:r>
              <a:rPr lang="hr-HR" dirty="0" smtClean="0"/>
              <a:t>napredovanja</a:t>
            </a: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01842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19793" y="347215"/>
            <a:ext cx="10178322" cy="1492132"/>
          </a:xfrm>
        </p:spPr>
        <p:txBody>
          <a:bodyPr>
            <a:normAutofit/>
          </a:bodyPr>
          <a:lstStyle/>
          <a:p>
            <a:r>
              <a:rPr lang="hr-HR" sz="2400" dirty="0"/>
              <a:t>C. učenici s teškoćama uvjetovanim </a:t>
            </a:r>
            <a:r>
              <a:rPr lang="hr-HR" sz="2400" dirty="0">
                <a:solidFill>
                  <a:srgbClr val="FF0000"/>
                </a:solidFill>
              </a:rPr>
              <a:t>odgojnim, socijalnim</a:t>
            </a:r>
            <a:r>
              <a:rPr lang="hr-HR" sz="2400" dirty="0"/>
              <a:t>, ekonomskim, kulturnim i/ili jezičnim </a:t>
            </a:r>
            <a:r>
              <a:rPr lang="hr-HR" sz="2400" dirty="0" smtClean="0"/>
              <a:t>čimbenicima</a:t>
            </a:r>
            <a:br>
              <a:rPr lang="hr-HR" sz="2400" dirty="0" smtClean="0"/>
            </a:br>
            <a:r>
              <a:rPr lang="hr-HR" sz="2400" dirty="0" smtClean="0"/>
              <a:t/>
            </a:r>
            <a:br>
              <a:rPr lang="hr-HR" sz="2400" dirty="0" smtClean="0"/>
            </a:br>
            <a:r>
              <a:rPr lang="hr-HR" sz="2400" dirty="0" smtClean="0"/>
              <a:t> </a:t>
            </a:r>
            <a:endParaRPr lang="hr-HR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učenici </a:t>
            </a:r>
            <a:r>
              <a:rPr lang="hr-HR" dirty="0"/>
              <a:t>koji se nalaze u nepovoljnom položaju zbog socioekonomskih, kulturnih ili jezičnih čimbenika, a njihova potreba za odgojno-obrazovnom podrškom proizlazi iz potrebe za kompenzacijom nepovoljnih </a:t>
            </a:r>
            <a:r>
              <a:rPr lang="hr-HR" dirty="0" smtClean="0"/>
              <a:t>čimbenika</a:t>
            </a:r>
          </a:p>
          <a:p>
            <a:endParaRPr lang="hr-HR" dirty="0" smtClean="0"/>
          </a:p>
          <a:p>
            <a:r>
              <a:rPr lang="hr-HR" dirty="0" smtClean="0"/>
              <a:t>učenici </a:t>
            </a:r>
            <a:r>
              <a:rPr lang="hr-HR" dirty="0"/>
              <a:t>koji su bili zanemarivani i/ili zlostavljani, učenici koji žive u teškim socijalnim i ekonomskim uvjetima, odnosno u siromaštvu, učenici koji su se susreli s nekim nenadanim, nepovoljnim životnim okolnostima ili su na bilo koji način socijalno isključeni te učenici koji ne znaju ili nedovoljno poznaju hrvatski kao drugi ili strani </a:t>
            </a:r>
            <a:r>
              <a:rPr lang="hr-HR" dirty="0" smtClean="0"/>
              <a:t>jezik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3205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Orijentacijska </a:t>
            </a:r>
            <a:r>
              <a:rPr lang="hr-HR" b="1" dirty="0" smtClean="0"/>
              <a:t>lista (NN 24/15)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51678" y="1773383"/>
            <a:ext cx="10178322" cy="4862944"/>
          </a:xfrm>
          <a:noFill/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r-HR" sz="2800" b="1" dirty="0" smtClean="0"/>
              <a:t>Oštećenja vida</a:t>
            </a:r>
            <a:endParaRPr lang="hr-HR" sz="2800" dirty="0"/>
          </a:p>
          <a:p>
            <a:pPr marL="514350" indent="-514350">
              <a:buAutoNum type="arabicPeriod"/>
            </a:pPr>
            <a:r>
              <a:rPr lang="hr-HR" sz="2800" b="1" dirty="0" smtClean="0"/>
              <a:t>Oštećenja sluha</a:t>
            </a:r>
          </a:p>
          <a:p>
            <a:pPr marL="514350" indent="-514350">
              <a:buAutoNum type="arabicPeriod"/>
            </a:pPr>
            <a:r>
              <a:rPr lang="hr-HR" sz="2800" b="1" dirty="0" smtClean="0"/>
              <a:t>Oštećenja jezično-govorne-glasovne </a:t>
            </a:r>
            <a:r>
              <a:rPr lang="hr-HR" sz="2800" b="1" dirty="0"/>
              <a:t>komunikacije i specifične teškoće u </a:t>
            </a:r>
            <a:r>
              <a:rPr lang="hr-HR" sz="2800" b="1" dirty="0" smtClean="0"/>
              <a:t>učenju</a:t>
            </a:r>
            <a:endParaRPr lang="hr-HR" sz="2800" dirty="0"/>
          </a:p>
          <a:p>
            <a:pPr marL="514350" indent="-514350">
              <a:buAutoNum type="arabicPeriod"/>
            </a:pPr>
            <a:r>
              <a:rPr lang="hr-HR" sz="2800" b="1" dirty="0" smtClean="0"/>
              <a:t>Oštećenja </a:t>
            </a:r>
            <a:r>
              <a:rPr lang="hr-HR" sz="2800" b="1" dirty="0"/>
              <a:t>organa i organskih </a:t>
            </a:r>
            <a:r>
              <a:rPr lang="hr-HR" sz="2800" b="1" dirty="0" smtClean="0"/>
              <a:t>sustava</a:t>
            </a:r>
            <a:endParaRPr lang="hr-HR" sz="2800" dirty="0"/>
          </a:p>
          <a:p>
            <a:pPr marL="514350" indent="-514350">
              <a:buAutoNum type="arabicPeriod"/>
            </a:pPr>
            <a:r>
              <a:rPr lang="hr-HR" sz="2800" b="1" dirty="0" smtClean="0"/>
              <a:t>Intelektualne teškoće</a:t>
            </a:r>
            <a:endParaRPr lang="hr-HR" sz="2800" dirty="0"/>
          </a:p>
          <a:p>
            <a:pPr marL="514350" indent="-514350">
              <a:buAutoNum type="arabicPeriod"/>
            </a:pPr>
            <a:r>
              <a:rPr lang="hr-HR" sz="2800" b="1" dirty="0" smtClean="0"/>
              <a:t>Poremećaji </a:t>
            </a:r>
            <a:r>
              <a:rPr lang="hr-HR" sz="2800" b="1" dirty="0"/>
              <a:t>u ponašanju i oštećenja mentalnog </a:t>
            </a:r>
            <a:r>
              <a:rPr lang="hr-HR" sz="2800" b="1" dirty="0" smtClean="0"/>
              <a:t>zdravlja</a:t>
            </a:r>
            <a:endParaRPr lang="hr-HR" sz="2800" dirty="0"/>
          </a:p>
          <a:p>
            <a:pPr marL="514350" indent="-514350">
              <a:buAutoNum type="arabicPeriod"/>
            </a:pPr>
            <a:r>
              <a:rPr lang="hr-HR" sz="2800" b="1" dirty="0" smtClean="0"/>
              <a:t>Postojanje </a:t>
            </a:r>
            <a:r>
              <a:rPr lang="hr-HR" sz="2800" b="1" dirty="0"/>
              <a:t>više vrsta teškoća u psihofizičkom </a:t>
            </a:r>
            <a:r>
              <a:rPr lang="hr-HR" sz="2800" b="1" dirty="0" smtClean="0"/>
              <a:t>razvoju 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144005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Primjereni programi školovanja učenika s teškoćama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fontAlgn="base"/>
            <a:r>
              <a:rPr lang="hr-HR" sz="2800" dirty="0"/>
              <a:t>redoviti program uz individualizirane postupke,</a:t>
            </a:r>
          </a:p>
          <a:p>
            <a:pPr fontAlgn="base"/>
            <a:r>
              <a:rPr lang="hr-HR" sz="2800" dirty="0" smtClean="0"/>
              <a:t>redoviti </a:t>
            </a:r>
            <a:r>
              <a:rPr lang="hr-HR" sz="2800" dirty="0"/>
              <a:t>program uz prilagodbu sadržaja i individualizirane postupke,</a:t>
            </a:r>
          </a:p>
          <a:p>
            <a:pPr fontAlgn="base"/>
            <a:r>
              <a:rPr lang="hr-HR" sz="2800" dirty="0" smtClean="0"/>
              <a:t>posebni </a:t>
            </a:r>
            <a:r>
              <a:rPr lang="hr-HR" sz="2800" dirty="0"/>
              <a:t>program uz individualizirane postupke,</a:t>
            </a:r>
          </a:p>
          <a:p>
            <a:pPr fontAlgn="base"/>
            <a:r>
              <a:rPr lang="hr-HR" sz="2800" dirty="0" smtClean="0"/>
              <a:t>posebni </a:t>
            </a:r>
            <a:r>
              <a:rPr lang="hr-HR" sz="2800" dirty="0"/>
              <a:t>programi za stjecanje kompetencija u aktivnostima svakodnevnoga života i rada</a:t>
            </a:r>
            <a:r>
              <a:rPr lang="hr-HR" sz="2800" b="1" dirty="0"/>
              <a:t> </a:t>
            </a:r>
            <a:r>
              <a:rPr lang="hr-HR" sz="2800" dirty="0"/>
              <a:t>uz individualizirane </a:t>
            </a:r>
            <a:r>
              <a:rPr lang="hr-HR" sz="2800" dirty="0" smtClean="0"/>
              <a:t>postupke</a:t>
            </a:r>
            <a:endParaRPr lang="hr-HR" sz="2800" dirty="0"/>
          </a:p>
        </p:txBody>
      </p:sp>
    </p:spTree>
    <p:extLst>
      <p:ext uri="{BB962C8B-B14F-4D97-AF65-F5344CB8AC3E}">
        <p14:creationId xmlns:p14="http://schemas.microsoft.com/office/powerpoint/2010/main" val="391468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RJEŠENJE DONOSI URED DRŽAVNE UPRAVE 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n</a:t>
            </a:r>
            <a:r>
              <a:rPr lang="hr-HR" sz="2400" dirty="0" smtClean="0"/>
              <a:t>a </a:t>
            </a:r>
            <a:r>
              <a:rPr lang="hr-HR" sz="2400" dirty="0"/>
              <a:t>prijedlog Stručnog povjerenstva Ureda, rješenje o primjerenom programu obrazovanja donosi </a:t>
            </a:r>
            <a:r>
              <a:rPr lang="hr-HR" sz="2400" dirty="0" smtClean="0"/>
              <a:t>Ured</a:t>
            </a:r>
          </a:p>
          <a:p>
            <a:pPr marL="0" indent="0">
              <a:buNone/>
            </a:pPr>
            <a:endParaRPr lang="hr-HR" sz="2400" dirty="0"/>
          </a:p>
          <a:p>
            <a:r>
              <a:rPr lang="hr-HR" sz="2400" dirty="0"/>
              <a:t>p</a:t>
            </a:r>
            <a:r>
              <a:rPr lang="hr-HR" sz="2400" dirty="0" smtClean="0"/>
              <a:t>ri </a:t>
            </a:r>
            <a:r>
              <a:rPr lang="hr-HR" sz="2400" dirty="0"/>
              <a:t>utvrđivanju primjerenoga programa obrazovanja uzima se u obzir nalaz i mišljenje iz drugih postupaka utvrđivanja teškoća i razina potrebne potpore te sva medicinska, psihološka, edukacijsko-rehabilitacijska i druga dokumentacija koju roditelj/skrbnik </a:t>
            </a:r>
            <a:r>
              <a:rPr lang="hr-HR" sz="2400" dirty="0" smtClean="0"/>
              <a:t>podnese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3208015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Značka</Template>
  <TotalTime>1932</TotalTime>
  <Words>1219</Words>
  <Application>Microsoft Office PowerPoint</Application>
  <PresentationFormat>Široki zaslon</PresentationFormat>
  <Paragraphs>92</Paragraphs>
  <Slides>26</Slides>
  <Notes>1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26</vt:i4>
      </vt:variant>
    </vt:vector>
  </HeadingPairs>
  <TitlesOfParts>
    <vt:vector size="31" baseType="lpstr">
      <vt:lpstr>Arial</vt:lpstr>
      <vt:lpstr>Calibri</vt:lpstr>
      <vt:lpstr>Gill Sans MT</vt:lpstr>
      <vt:lpstr>Impact</vt:lpstr>
      <vt:lpstr>Badge</vt:lpstr>
      <vt:lpstr>Učenici s teškoćama u razvoju</vt:lpstr>
      <vt:lpstr>svako Dijete u školi- sigurno i uspješno</vt:lpstr>
      <vt:lpstr>Tko su učenici s teškoćama</vt:lpstr>
      <vt:lpstr>A. učenici s teškoćama U RAZVOJU   </vt:lpstr>
      <vt:lpstr>B. učenici sa specifičnim teškoćama u učenju i/ili problemima u ponašanju i/ili emocionalnim problemima </vt:lpstr>
      <vt:lpstr>C. učenici s teškoćama uvjetovanim odgojnim, socijalnim, ekonomskim, kulturnim i/ili jezičnim čimbenicima   </vt:lpstr>
      <vt:lpstr>Orijentacijska lista (NN 24/15)</vt:lpstr>
      <vt:lpstr>Primjereni programi školovanja učenika s teškoćama</vt:lpstr>
      <vt:lpstr>RJEŠENJE DONOSI URED DRŽAVNE UPRAVE </vt:lpstr>
      <vt:lpstr>PowerPoint prezentacija</vt:lpstr>
      <vt:lpstr>Popis Učenika s teškoćama, RJEŠENJA</vt:lpstr>
      <vt:lpstr>e-DNEVNIK            pregled rada          primjereni oblici pomoći za učenike s teškoćama</vt:lpstr>
      <vt:lpstr>Redoviti program uz individualizirane postupke </vt:lpstr>
      <vt:lpstr>Redoviti program uz individualizirane postupke (1) </vt:lpstr>
      <vt:lpstr>iz pravilnika</vt:lpstr>
      <vt:lpstr>REDOVITI PROGRAM UZ PRILAGODBU SADRŽAJA I INDIVIDUALIZIRANE POSTUPKE</vt:lpstr>
      <vt:lpstr>Razrednici              e-DnevNik  (redoviti program uz prilagobu sadržaja i ind.postupke)</vt:lpstr>
      <vt:lpstr>iz pravilnika</vt:lpstr>
      <vt:lpstr>PowerPoint prezentacija</vt:lpstr>
      <vt:lpstr>PowerPoint prezentacija</vt:lpstr>
      <vt:lpstr>Vrednovanje postignute razine ostvarenosti odgojno-obrazovnih ishoda, kompetencija učenika s teškoćama   (PRAVILNIK O NAČINIMA, POSTUPCIMA I ELEMENTIMA VREDNOVANJA UČENIKA U OSNOVNOJ I SREDNJOJ ŠKOLI 82/2019) </vt:lpstr>
      <vt:lpstr>Suradnja s roditeljima</vt:lpstr>
      <vt:lpstr>PowerPoint prezentacija</vt:lpstr>
      <vt:lpstr>PowerPoint prezentacija</vt:lpstr>
      <vt:lpstr>PowerPoint prezentacija</vt:lpstr>
      <vt:lpstr>Jednakost     -    PRAVEDNOST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RazredNO VIJEĆE 1.j</dc:title>
  <dc:creator>Psiholog</dc:creator>
  <cp:lastModifiedBy>Tea Tadić</cp:lastModifiedBy>
  <cp:revision>91</cp:revision>
  <dcterms:created xsi:type="dcterms:W3CDTF">2018-02-14T16:21:04Z</dcterms:created>
  <dcterms:modified xsi:type="dcterms:W3CDTF">2021-12-02T12:58:32Z</dcterms:modified>
</cp:coreProperties>
</file>